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0" r:id="rId2"/>
    <p:sldId id="291" r:id="rId3"/>
    <p:sldId id="311" r:id="rId4"/>
    <p:sldId id="312" r:id="rId5"/>
    <p:sldId id="315" r:id="rId6"/>
    <p:sldId id="309" r:id="rId7"/>
    <p:sldId id="293" r:id="rId8"/>
    <p:sldId id="313" r:id="rId9"/>
    <p:sldId id="289" r:id="rId10"/>
    <p:sldId id="292" r:id="rId11"/>
    <p:sldId id="294" r:id="rId12"/>
    <p:sldId id="310" r:id="rId13"/>
    <p:sldId id="314" r:id="rId14"/>
    <p:sldId id="295" r:id="rId15"/>
    <p:sldId id="297" r:id="rId16"/>
    <p:sldId id="296" r:id="rId17"/>
    <p:sldId id="298" r:id="rId18"/>
    <p:sldId id="299" r:id="rId19"/>
    <p:sldId id="301" r:id="rId20"/>
    <p:sldId id="307" r:id="rId21"/>
    <p:sldId id="302" r:id="rId22"/>
    <p:sldId id="305" r:id="rId23"/>
    <p:sldId id="30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5794"/>
  </p:normalViewPr>
  <p:slideViewPr>
    <p:cSldViewPr snapToGrid="0" snapToObjects="1">
      <p:cViewPr varScale="1">
        <p:scale>
          <a:sx n="52" d="100"/>
          <a:sy n="52" d="100"/>
        </p:scale>
        <p:origin x="6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0.2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9.3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0.2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0.9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1.5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79 66 8191,'-39'-34'0,"16"13"0,7 10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5.1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9.3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0.2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0.9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1.5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79 66 8191,'-39'-34'0,"16"13"0,7 10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5.1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0.9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9.3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0.2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0.9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1.5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79 66 8191,'-39'-34'0,"16"13"0,7 10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5.1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24575,'0'0'0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9.3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1.5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79 66 8191,'-39'-34'0,"16"13"0,7 10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5.1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9.3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0.2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0.9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1.5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79 66 8191,'-39'-34'0,"16"13"0,7 10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19:05.1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0673C-DFF8-C540-81C6-B928336AA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44860E-BF34-2D49-AD48-A28253536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DB4F4-EB4A-8247-A118-697E81B35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0CE1-0D73-5148-95E7-42B39E855428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91D6C-509C-AF48-A611-728F7BE84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FEFE4-8088-B44F-889E-5283F4B3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17EFB-0736-6844-B2E0-6EAFD9DC0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89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B3B58-A020-BE4D-9DEF-CAB75E4C6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334C5E-2706-4147-AEEB-F27270558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C0D20-2DB4-8B46-B24C-438D5C36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0CE1-0D73-5148-95E7-42B39E855428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8264C-9FA2-AF40-A300-C917D4BF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B6A89-478F-5544-8A33-2BD1A49FF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17EFB-0736-6844-B2E0-6EAFD9DC0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06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103227-E7F1-D24E-85A9-6D528DFD6D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41426-6C7F-CD45-93B8-B3095E7F2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76C7D-3C35-FD42-8406-982554949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0CE1-0D73-5148-95E7-42B39E855428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6870D-B635-7843-ADB4-172D1DC1D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B7368-D697-C543-AFD9-8DDCF6DD0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17EFB-0736-6844-B2E0-6EAFD9DC0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4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F177-4AD1-AF45-BB7B-5FAD8A89D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FD641-2FC9-CB40-8DAA-E67282336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F7FEE-14B9-5D44-81C5-F8B35A54F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0CE1-0D73-5148-95E7-42B39E855428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88C5D-D61D-D841-86BB-4FF4462C3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D34E2-2C04-B34E-BF57-56EAA12C8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17EFB-0736-6844-B2E0-6EAFD9DC0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2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22FA-BEC8-474E-A8C4-AAFD4E28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6D28F-30BF-FC42-9AD3-225288DCF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C0660-91B9-5443-8CA5-4393196F9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0CE1-0D73-5148-95E7-42B39E855428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92AB7-8D62-D649-9385-86B7C7524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F0BAD-6D0A-D848-AB02-D83D865C8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17EFB-0736-6844-B2E0-6EAFD9DC0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45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5F95F-AC87-8E49-81FA-0FED13B40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8D549-93C7-374A-8B93-51F3423D8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144358-99B8-9147-98D2-A9F5B5114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A7659-31EA-4D40-B244-7447A878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0CE1-0D73-5148-95E7-42B39E855428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743F4-4FB3-DA43-B994-26D3B1D6B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36C02D-9DD1-6C4E-988B-FDE4720B6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17EFB-0736-6844-B2E0-6EAFD9DC0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8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84C03-CDED-FE40-B9DC-3F49B9172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8BE56-D6BB-0844-9C8D-DECD38DCA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4E202-E4E0-8040-AA5C-E939A1EFD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E18739-C15E-204A-85FD-B75890EB4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3F30D9-D636-8147-9454-96A936A18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B7119E-40A9-8945-9F77-A203ADC12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0CE1-0D73-5148-95E7-42B39E855428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2D9E69-C8A8-7541-94AB-D82D24E8A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118C72-C4F2-A442-984F-67EED1C0E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17EFB-0736-6844-B2E0-6EAFD9DC0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5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8E31-A053-4742-9AB4-2BD689D0A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5B9C21-6888-8A42-8F29-E053EACA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0CE1-0D73-5148-95E7-42B39E855428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97F1E-7943-7940-A531-EF8C1C0A2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7861C-43EA-6B44-B786-EA8E9C36D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17EFB-0736-6844-B2E0-6EAFD9DC0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40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DA1CB4-5884-0A45-8767-F33A63C1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0CE1-0D73-5148-95E7-42B39E855428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872BF4-0494-F64D-B8D8-4E96EE09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128C4-C4B8-C941-A6B5-7EF4B7DE5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17EFB-0736-6844-B2E0-6EAFD9DC0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9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6B277-EEBC-7A4F-A2C5-C33F1E26A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281C-C279-3D48-8CCE-C86395EAC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A7756-42E2-4441-B15E-C85F1B83E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7C885A-C8AB-2447-9334-C0A5AD417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0CE1-0D73-5148-95E7-42B39E855428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1B469-228C-B143-A297-D1967CB1E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B363E-CCB1-0A48-A5B0-3442534C7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17EFB-0736-6844-B2E0-6EAFD9DC0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39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A1445-85D3-9740-B73E-472B720D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640FD7-2643-F748-8EC3-518904FEA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E89C5B-9F96-134E-BE44-397BEAB04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8B964-71F0-1345-BC70-0D2DB943D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0CE1-0D73-5148-95E7-42B39E855428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0D8D8-E804-C44B-89F9-CC67A5C84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A3C00-2C6B-B04A-B8B5-183DD1E8A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17EFB-0736-6844-B2E0-6EAFD9DC0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96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A6E0BC-2BDD-EB40-845A-CDDC5A8F1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F67E5-C86D-8049-A130-F4D350524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3E226-4B0F-C846-B261-93769BCD4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70CE1-0D73-5148-95E7-42B39E855428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05EE3-AEEB-704F-9EF0-0264A78C4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25D1B-B12B-4A4D-96ED-F67EEEF6D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17EFB-0736-6844-B2E0-6EAFD9DC0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0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160.png"/><Relationship Id="rId7" Type="http://schemas.openxmlformats.org/officeDocument/2006/relationships/customXml" Target="../ink/ink4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0.png"/><Relationship Id="rId5" Type="http://schemas.openxmlformats.org/officeDocument/2006/relationships/customXml" Target="../ink/ink3.xml"/><Relationship Id="rId4" Type="http://schemas.openxmlformats.org/officeDocument/2006/relationships/customXml" Target="../ink/ink2.xml"/><Relationship Id="rId9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160.png"/><Relationship Id="rId7" Type="http://schemas.openxmlformats.org/officeDocument/2006/relationships/customXml" Target="../ink/ink9.xml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customXml" Target="../ink/ink8.xml"/><Relationship Id="rId10" Type="http://schemas.microsoft.com/office/2007/relationships/hdphoto" Target="../media/hdphoto5.wdp"/><Relationship Id="rId4" Type="http://schemas.openxmlformats.org/officeDocument/2006/relationships/customXml" Target="../ink/ink7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image" Target="../media/image160.png"/><Relationship Id="rId7" Type="http://schemas.openxmlformats.org/officeDocument/2006/relationships/customXml" Target="../ink/ink14.xml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customXml" Target="../ink/ink13.xml"/><Relationship Id="rId4" Type="http://schemas.openxmlformats.org/officeDocument/2006/relationships/customXml" Target="../ink/ink12.xml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3" Type="http://schemas.openxmlformats.org/officeDocument/2006/relationships/image" Target="../media/image160.png"/><Relationship Id="rId7" Type="http://schemas.openxmlformats.org/officeDocument/2006/relationships/customXml" Target="../ink/ink19.xml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customXml" Target="../ink/ink18.xml"/><Relationship Id="rId4" Type="http://schemas.openxmlformats.org/officeDocument/2006/relationships/customXml" Target="../ink/ink17.xml"/><Relationship Id="rId9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3" Type="http://schemas.openxmlformats.org/officeDocument/2006/relationships/image" Target="../media/image160.png"/><Relationship Id="rId7" Type="http://schemas.openxmlformats.org/officeDocument/2006/relationships/customXml" Target="../ink/ink24.xml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customXml" Target="../ink/ink23.xml"/><Relationship Id="rId4" Type="http://schemas.openxmlformats.org/officeDocument/2006/relationships/customXml" Target="../ink/ink22.xml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indoor, music&#10;&#10;Description automatically generated">
            <a:extLst>
              <a:ext uri="{FF2B5EF4-FFF2-40B4-BE49-F238E27FC236}">
                <a16:creationId xmlns:a16="http://schemas.microsoft.com/office/drawing/2014/main" id="{A37B5FC1-ED70-0B40-90AC-DC92B3C5B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18" b="9091"/>
          <a:stretch/>
        </p:blipFill>
        <p:spPr>
          <a:xfrm rot="10800000"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C73C71-422A-C344-A64E-17070E4EFC9E}"/>
              </a:ext>
            </a:extLst>
          </p:cNvPr>
          <p:cNvSpPr txBox="1">
            <a:spLocks/>
          </p:cNvSpPr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800" b="1"/>
              <a:t>KS2 </a:t>
            </a:r>
            <a:br>
              <a:rPr lang="en-US" sz="4800" b="1"/>
            </a:br>
            <a:r>
              <a:rPr lang="en-US" sz="4800" b="1"/>
              <a:t>Early Islamic Civilsation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8BAD2420-125B-0949-987F-BCCCC8CBF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70" r="-2" b="16055"/>
          <a:stretch/>
        </p:blipFill>
        <p:spPr>
          <a:xfrm>
            <a:off x="477981" y="4546919"/>
            <a:ext cx="4191313" cy="192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55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EF025-FB04-4A42-83FF-526D65737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5325"/>
            <a:ext cx="10515600" cy="1325563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Activity</a:t>
            </a:r>
            <a:r>
              <a:rPr lang="en-US" sz="7200" b="1" dirty="0"/>
              <a:t> </a:t>
            </a:r>
            <a:r>
              <a:rPr lang="en-US" sz="7200" b="1" dirty="0">
                <a:solidFill>
                  <a:schemeClr val="bg1"/>
                </a:solidFill>
              </a:rPr>
              <a:t>1:  </a:t>
            </a:r>
            <a:br>
              <a:rPr lang="en-US" sz="7200" b="1" dirty="0">
                <a:solidFill>
                  <a:schemeClr val="bg1"/>
                </a:solidFill>
              </a:rPr>
            </a:br>
            <a:r>
              <a:rPr lang="en-US" sz="7200" b="1" dirty="0">
                <a:solidFill>
                  <a:schemeClr val="bg1"/>
                </a:solidFill>
              </a:rPr>
              <a:t>Name the object</a:t>
            </a:r>
          </a:p>
        </p:txBody>
      </p:sp>
    </p:spTree>
    <p:extLst>
      <p:ext uri="{BB962C8B-B14F-4D97-AF65-F5344CB8AC3E}">
        <p14:creationId xmlns:p14="http://schemas.microsoft.com/office/powerpoint/2010/main" val="64124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583" t="15597" r="34815" b="7202"/>
          <a:stretch/>
        </p:blipFill>
        <p:spPr>
          <a:xfrm>
            <a:off x="3682538" y="385078"/>
            <a:ext cx="4389120" cy="62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583" t="15597" r="34815" b="7202"/>
          <a:stretch/>
        </p:blipFill>
        <p:spPr>
          <a:xfrm>
            <a:off x="3682538" y="401703"/>
            <a:ext cx="4389120" cy="622843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081549" y="1479665"/>
            <a:ext cx="365760" cy="6317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461462" y="1479665"/>
            <a:ext cx="307571" cy="17456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461462" y="1479665"/>
            <a:ext cx="1886989" cy="32502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72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922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064" y="141287"/>
            <a:ext cx="8830770" cy="646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2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C2F1AC4-35C6-EA43-BF65-88A84CCB4C75}"/>
                  </a:ext>
                </a:extLst>
              </p14:cNvPr>
              <p14:cNvContentPartPr/>
              <p14:nvPr/>
            </p14:nvContentPartPr>
            <p14:xfrm>
              <a:off x="4118062" y="283176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C2F1AC4-35C6-EA43-BF65-88A84CCB4C7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09062" y="28231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18D4C0F-5ABA-1E4A-9911-5D2A64109DF6}"/>
                  </a:ext>
                </a:extLst>
              </p14:cNvPr>
              <p14:cNvContentPartPr/>
              <p14:nvPr/>
            </p14:nvContentPartPr>
            <p14:xfrm>
              <a:off x="4771822" y="310248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18D4C0F-5ABA-1E4A-9911-5D2A64109D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62822" y="3093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2A0AFDA-CDFE-1C46-9090-52A30323069C}"/>
                  </a:ext>
                </a:extLst>
              </p14:cNvPr>
              <p14:cNvContentPartPr/>
              <p14:nvPr/>
            </p14:nvContentPartPr>
            <p14:xfrm>
              <a:off x="5348542" y="3098160"/>
              <a:ext cx="28440" cy="24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2A0AFDA-CDFE-1C46-9090-52A3032306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39902" y="3089160"/>
                <a:ext cx="4608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CB414B7-357D-AE4B-9747-CC4ECF92E4E2}"/>
                  </a:ext>
                </a:extLst>
              </p14:cNvPr>
              <p14:cNvContentPartPr/>
              <p14:nvPr/>
            </p14:nvContentPartPr>
            <p14:xfrm>
              <a:off x="2931862" y="287568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CB414B7-357D-AE4B-9747-CC4ECF92E4E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23222" y="2866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E0E9F27-5646-9647-91D3-869622B41936}"/>
                  </a:ext>
                </a:extLst>
              </p14:cNvPr>
              <p14:cNvContentPartPr/>
              <p14:nvPr/>
            </p14:nvContentPartPr>
            <p14:xfrm>
              <a:off x="1594822" y="269109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E0E9F27-5646-9647-91D3-869622B419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5822" y="268245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itle 8">
            <a:extLst>
              <a:ext uri="{FF2B5EF4-FFF2-40B4-BE49-F238E27FC236}">
                <a16:creationId xmlns:a16="http://schemas.microsoft.com/office/drawing/2014/main" id="{11611CAF-E312-0840-99C5-0D814E828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062" y="5185356"/>
            <a:ext cx="4154401" cy="1706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Ibn </a:t>
            </a:r>
            <a:r>
              <a:rPr lang="en-US" dirty="0" err="1">
                <a:solidFill>
                  <a:schemeClr val="bg1"/>
                </a:solidFill>
              </a:rPr>
              <a:t>al-Haytham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 descr="Category:Ibn al-Haytham - Wikimedia Commons">
            <a:extLst>
              <a:ext uri="{FF2B5EF4-FFF2-40B4-BE49-F238E27FC236}">
                <a16:creationId xmlns:a16="http://schemas.microsoft.com/office/drawing/2014/main" id="{1A322661-6A40-D54A-BE95-CC7BDA71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62" y="830909"/>
            <a:ext cx="3309767" cy="432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97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C2F1AC4-35C6-EA43-BF65-88A84CCB4C75}"/>
                  </a:ext>
                </a:extLst>
              </p14:cNvPr>
              <p14:cNvContentPartPr/>
              <p14:nvPr/>
            </p14:nvContentPartPr>
            <p14:xfrm>
              <a:off x="4118062" y="283176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C2F1AC4-35C6-EA43-BF65-88A84CCB4C7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09062" y="28227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18D4C0F-5ABA-1E4A-9911-5D2A64109DF6}"/>
                  </a:ext>
                </a:extLst>
              </p14:cNvPr>
              <p14:cNvContentPartPr/>
              <p14:nvPr/>
            </p14:nvContentPartPr>
            <p14:xfrm>
              <a:off x="4771822" y="310248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18D4C0F-5ABA-1E4A-9911-5D2A64109D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62822" y="3093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2A0AFDA-CDFE-1C46-9090-52A30323069C}"/>
                  </a:ext>
                </a:extLst>
              </p14:cNvPr>
              <p14:cNvContentPartPr/>
              <p14:nvPr/>
            </p14:nvContentPartPr>
            <p14:xfrm>
              <a:off x="5348542" y="3098160"/>
              <a:ext cx="28440" cy="24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2A0AFDA-CDFE-1C46-9090-52A3032306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39542" y="3089160"/>
                <a:ext cx="4608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CB414B7-357D-AE4B-9747-CC4ECF92E4E2}"/>
                  </a:ext>
                </a:extLst>
              </p14:cNvPr>
              <p14:cNvContentPartPr/>
              <p14:nvPr/>
            </p14:nvContentPartPr>
            <p14:xfrm>
              <a:off x="2931862" y="287568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CB414B7-357D-AE4B-9747-CC4ECF92E4E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22862" y="2866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E0E9F27-5646-9647-91D3-869622B41936}"/>
                  </a:ext>
                </a:extLst>
              </p14:cNvPr>
              <p14:cNvContentPartPr/>
              <p14:nvPr/>
            </p14:nvContentPartPr>
            <p14:xfrm>
              <a:off x="1594822" y="269109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E0E9F27-5646-9647-91D3-869622B419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5822" y="268209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le 7">
            <a:extLst>
              <a:ext uri="{FF2B5EF4-FFF2-40B4-BE49-F238E27FC236}">
                <a16:creationId xmlns:a16="http://schemas.microsoft.com/office/drawing/2014/main" id="{0685B2AC-4CCE-A647-9F9A-2D030F89C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From Prisoner to Polymath: The Remarkable Story of Ibn Al-Haytham | by Dr.  Mussaad M. Al-Razouki | Medium">
            <a:extLst>
              <a:ext uri="{FF2B5EF4-FFF2-40B4-BE49-F238E27FC236}">
                <a16:creationId xmlns:a16="http://schemas.microsoft.com/office/drawing/2014/main" id="{5CF9C98B-FEAA-534F-B2EB-5714BF3AF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0"/>
            <a:ext cx="11861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37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C2F1AC4-35C6-EA43-BF65-88A84CCB4C75}"/>
                  </a:ext>
                </a:extLst>
              </p14:cNvPr>
              <p14:cNvContentPartPr/>
              <p14:nvPr/>
            </p14:nvContentPartPr>
            <p14:xfrm>
              <a:off x="4118062" y="283176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C2F1AC4-35C6-EA43-BF65-88A84CCB4C7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09062" y="28227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18D4C0F-5ABA-1E4A-9911-5D2A64109DF6}"/>
                  </a:ext>
                </a:extLst>
              </p14:cNvPr>
              <p14:cNvContentPartPr/>
              <p14:nvPr/>
            </p14:nvContentPartPr>
            <p14:xfrm>
              <a:off x="4771822" y="310248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18D4C0F-5ABA-1E4A-9911-5D2A64109D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62822" y="3093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2A0AFDA-CDFE-1C46-9090-52A30323069C}"/>
                  </a:ext>
                </a:extLst>
              </p14:cNvPr>
              <p14:cNvContentPartPr/>
              <p14:nvPr/>
            </p14:nvContentPartPr>
            <p14:xfrm>
              <a:off x="5348542" y="3098160"/>
              <a:ext cx="28440" cy="24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2A0AFDA-CDFE-1C46-9090-52A3032306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39542" y="3089160"/>
                <a:ext cx="4608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CB414B7-357D-AE4B-9747-CC4ECF92E4E2}"/>
                  </a:ext>
                </a:extLst>
              </p14:cNvPr>
              <p14:cNvContentPartPr/>
              <p14:nvPr/>
            </p14:nvContentPartPr>
            <p14:xfrm>
              <a:off x="2931862" y="287568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CB414B7-357D-AE4B-9747-CC4ECF92E4E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22862" y="2866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E0E9F27-5646-9647-91D3-869622B41936}"/>
                  </a:ext>
                </a:extLst>
              </p14:cNvPr>
              <p14:cNvContentPartPr/>
              <p14:nvPr/>
            </p14:nvContentPartPr>
            <p14:xfrm>
              <a:off x="1594822" y="269109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E0E9F27-5646-9647-91D3-869622B419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5822" y="268209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A60FA3-014C-374C-9F13-D596F069A0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123" y="355538"/>
            <a:ext cx="9523055" cy="650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6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C2F1AC4-35C6-EA43-BF65-88A84CCB4C75}"/>
                  </a:ext>
                </a:extLst>
              </p14:cNvPr>
              <p14:cNvContentPartPr/>
              <p14:nvPr/>
            </p14:nvContentPartPr>
            <p14:xfrm>
              <a:off x="4118062" y="283176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C2F1AC4-35C6-EA43-BF65-88A84CCB4C7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09062" y="28227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18D4C0F-5ABA-1E4A-9911-5D2A64109DF6}"/>
                  </a:ext>
                </a:extLst>
              </p14:cNvPr>
              <p14:cNvContentPartPr/>
              <p14:nvPr/>
            </p14:nvContentPartPr>
            <p14:xfrm>
              <a:off x="4771822" y="310248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18D4C0F-5ABA-1E4A-9911-5D2A64109D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62822" y="3093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2A0AFDA-CDFE-1C46-9090-52A30323069C}"/>
                  </a:ext>
                </a:extLst>
              </p14:cNvPr>
              <p14:cNvContentPartPr/>
              <p14:nvPr/>
            </p14:nvContentPartPr>
            <p14:xfrm>
              <a:off x="5348542" y="3098160"/>
              <a:ext cx="28440" cy="24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2A0AFDA-CDFE-1C46-9090-52A3032306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39542" y="3089160"/>
                <a:ext cx="4608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CB414B7-357D-AE4B-9747-CC4ECF92E4E2}"/>
                  </a:ext>
                </a:extLst>
              </p14:cNvPr>
              <p14:cNvContentPartPr/>
              <p14:nvPr/>
            </p14:nvContentPartPr>
            <p14:xfrm>
              <a:off x="2931862" y="287568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CB414B7-357D-AE4B-9747-CC4ECF92E4E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22862" y="2866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E0E9F27-5646-9647-91D3-869622B41936}"/>
                  </a:ext>
                </a:extLst>
              </p14:cNvPr>
              <p14:cNvContentPartPr/>
              <p14:nvPr/>
            </p14:nvContentPartPr>
            <p14:xfrm>
              <a:off x="1594822" y="269109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E0E9F27-5646-9647-91D3-869622B419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5822" y="268209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8194" name="Picture 2" descr="Molecular Expressions: Science, Optics, and You: Light and Color - Human  Vision and Color">
            <a:extLst>
              <a:ext uri="{FF2B5EF4-FFF2-40B4-BE49-F238E27FC236}">
                <a16:creationId xmlns:a16="http://schemas.microsoft.com/office/drawing/2014/main" id="{3A6A4F22-02F7-EC4E-8F19-798F09121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554" y="895128"/>
            <a:ext cx="9047624" cy="527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52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C2F1AC4-35C6-EA43-BF65-88A84CCB4C75}"/>
                  </a:ext>
                </a:extLst>
              </p14:cNvPr>
              <p14:cNvContentPartPr/>
              <p14:nvPr/>
            </p14:nvContentPartPr>
            <p14:xfrm>
              <a:off x="4118062" y="283176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C2F1AC4-35C6-EA43-BF65-88A84CCB4C7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09062" y="28227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18D4C0F-5ABA-1E4A-9911-5D2A64109DF6}"/>
                  </a:ext>
                </a:extLst>
              </p14:cNvPr>
              <p14:cNvContentPartPr/>
              <p14:nvPr/>
            </p14:nvContentPartPr>
            <p14:xfrm>
              <a:off x="4771822" y="310248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18D4C0F-5ABA-1E4A-9911-5D2A64109D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62822" y="3093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2A0AFDA-CDFE-1C46-9090-52A30323069C}"/>
                  </a:ext>
                </a:extLst>
              </p14:cNvPr>
              <p14:cNvContentPartPr/>
              <p14:nvPr/>
            </p14:nvContentPartPr>
            <p14:xfrm>
              <a:off x="5348542" y="3098160"/>
              <a:ext cx="28440" cy="24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2A0AFDA-CDFE-1C46-9090-52A3032306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39542" y="3089160"/>
                <a:ext cx="4608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CB414B7-357D-AE4B-9747-CC4ECF92E4E2}"/>
                  </a:ext>
                </a:extLst>
              </p14:cNvPr>
              <p14:cNvContentPartPr/>
              <p14:nvPr/>
            </p14:nvContentPartPr>
            <p14:xfrm>
              <a:off x="2931862" y="287568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CB414B7-357D-AE4B-9747-CC4ECF92E4E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22862" y="2866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E0E9F27-5646-9647-91D3-869622B41936}"/>
                  </a:ext>
                </a:extLst>
              </p14:cNvPr>
              <p14:cNvContentPartPr/>
              <p14:nvPr/>
            </p14:nvContentPartPr>
            <p14:xfrm>
              <a:off x="1594822" y="269109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E0E9F27-5646-9647-91D3-869622B419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5822" y="268209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242" name="Picture 2">
            <a:extLst>
              <a:ext uri="{FF2B5EF4-FFF2-40B4-BE49-F238E27FC236}">
                <a16:creationId xmlns:a16="http://schemas.microsoft.com/office/drawing/2014/main" id="{DA6309EE-08A4-E241-A83C-89F84631A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710" y="330729"/>
            <a:ext cx="5576888" cy="619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06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EF025-FB04-4A42-83FF-526D65737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5325"/>
            <a:ext cx="10515600" cy="1325563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Activity</a:t>
            </a:r>
            <a:r>
              <a:rPr lang="en-US" sz="7200" b="1" dirty="0"/>
              <a:t> </a:t>
            </a:r>
            <a:r>
              <a:rPr lang="en-US" sz="7200" b="1" dirty="0">
                <a:solidFill>
                  <a:schemeClr val="bg1"/>
                </a:solidFill>
              </a:rPr>
              <a:t>2:  </a:t>
            </a:r>
            <a:br>
              <a:rPr lang="en-US" sz="7200" b="1" dirty="0">
                <a:solidFill>
                  <a:schemeClr val="bg1"/>
                </a:solidFill>
              </a:rPr>
            </a:br>
            <a:r>
              <a:rPr lang="en-US" sz="7200" b="1" dirty="0">
                <a:solidFill>
                  <a:schemeClr val="bg1"/>
                </a:solidFill>
              </a:rPr>
              <a:t>Make a pin hole camera</a:t>
            </a:r>
          </a:p>
        </p:txBody>
      </p:sp>
    </p:spTree>
    <p:extLst>
      <p:ext uri="{BB962C8B-B14F-4D97-AF65-F5344CB8AC3E}">
        <p14:creationId xmlns:p14="http://schemas.microsoft.com/office/powerpoint/2010/main" val="392276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2.bp.blogspot.com/-X7Dr5JuQPzk/VpdfuI-R3mI/AAAAAAAAAbs/7Xy2L8SsiRY/s1600/Map%2Bof%2BSpread%2Bof%2BIslam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3"/>
          <a:stretch/>
        </p:blipFill>
        <p:spPr bwMode="auto">
          <a:xfrm>
            <a:off x="1209158" y="469757"/>
            <a:ext cx="9450375" cy="542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6141308"/>
            <a:ext cx="3039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Early Islamic World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314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48F8B46E-2069-0643-A902-BB58D2D7C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77800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ow To Make Tinfoil People Sculptures | Children's Museum of Sonoma County">
            <a:extLst>
              <a:ext uri="{FF2B5EF4-FFF2-40B4-BE49-F238E27FC236}">
                <a16:creationId xmlns:a16="http://schemas.microsoft.com/office/drawing/2014/main" id="{2F9FAFC2-E931-034C-AD07-069B8DC72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2" y="1914525"/>
            <a:ext cx="34417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Royal Sovereign Natural Tracing Paper Roll 297mmx20m 90gsm GW012479">
            <a:extLst>
              <a:ext uri="{FF2B5EF4-FFF2-40B4-BE49-F238E27FC236}">
                <a16:creationId xmlns:a16="http://schemas.microsoft.com/office/drawing/2014/main" id="{3CBD2668-1E3B-374D-8A59-1BE9E12F5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421" y="4135439"/>
            <a:ext cx="2722561" cy="272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Free Clipart Of A Pair of scissors">
            <a:extLst>
              <a:ext uri="{FF2B5EF4-FFF2-40B4-BE49-F238E27FC236}">
                <a16:creationId xmlns:a16="http://schemas.microsoft.com/office/drawing/2014/main" id="{AD87BA03-7526-7241-A4EE-01B522E5B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0" y="2032000"/>
            <a:ext cx="2108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Sellotape Original Golden Tape, 24 mm x 50 m">
            <a:extLst>
              <a:ext uri="{FF2B5EF4-FFF2-40B4-BE49-F238E27FC236}">
                <a16:creationId xmlns:a16="http://schemas.microsoft.com/office/drawing/2014/main" id="{EDD92A29-B859-EE4D-9028-EF94CB052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533" y="5176415"/>
            <a:ext cx="2108200" cy="131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F37BC87-47DD-CA4B-9761-150E67C55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will need</a:t>
            </a:r>
          </a:p>
        </p:txBody>
      </p:sp>
      <p:pic>
        <p:nvPicPr>
          <p:cNvPr id="12302" name="Picture 14" descr="8,052 Pin Tack Photos - Free &amp; Royalty-Free Stock Photos from Dreamstime">
            <a:extLst>
              <a:ext uri="{FF2B5EF4-FFF2-40B4-BE49-F238E27FC236}">
                <a16:creationId xmlns:a16="http://schemas.microsoft.com/office/drawing/2014/main" id="{1446E63D-23B3-AF43-BFBD-3B3C8B2DF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591" y="3708660"/>
            <a:ext cx="1196178" cy="178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68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E64B9C-DB98-E64D-854E-215CA0B3E5A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2" r="1" b="2823"/>
          <a:stretch/>
        </p:blipFill>
        <p:spPr>
          <a:xfrm rot="5400000">
            <a:off x="2838718" y="1532365"/>
            <a:ext cx="6514565" cy="3793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DEFF6F-D8F6-A044-B2D1-D726154DA8F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8" r="29929" b="1"/>
          <a:stretch/>
        </p:blipFill>
        <p:spPr>
          <a:xfrm>
            <a:off x="173005" y="171716"/>
            <a:ext cx="3822924" cy="6514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9B7C0D-F7DF-444C-8A38-2125E0E8F31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3" r="-1" b="9152"/>
          <a:stretch/>
        </p:blipFill>
        <p:spPr>
          <a:xfrm rot="5400000">
            <a:off x="6830253" y="1529495"/>
            <a:ext cx="6514565" cy="37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5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DF2B53-3841-5D4C-8A31-BBA95204C1A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4" r="-1" b="10833"/>
          <a:stretch/>
        </p:blipFill>
        <p:spPr bwMode="auto">
          <a:xfrm rot="5400000">
            <a:off x="-1079136" y="1517536"/>
            <a:ext cx="6514565" cy="382292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6C1496-7007-C942-A350-3E6B0DC354D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0" r="-1" b="1166"/>
          <a:stretch/>
        </p:blipFill>
        <p:spPr>
          <a:xfrm rot="5400000">
            <a:off x="2850301" y="1529495"/>
            <a:ext cx="6514565" cy="3799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592D37-C29C-344C-98CD-CD8609DB75A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0" b="3508"/>
          <a:stretch/>
        </p:blipFill>
        <p:spPr>
          <a:xfrm rot="5400000">
            <a:off x="6764911" y="1532363"/>
            <a:ext cx="6514565" cy="37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0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B9A834-39AA-0344-BCA3-92A759A061C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1" r="-1" b="2885"/>
          <a:stretch/>
        </p:blipFill>
        <p:spPr>
          <a:xfrm rot="5400000">
            <a:off x="2838717" y="1517538"/>
            <a:ext cx="6514565" cy="382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2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a/ae/Harun_Al-Rashid_and_the_World_of_the_Thousand_and_One_Nigh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82" y="126125"/>
            <a:ext cx="3593080" cy="655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50426" y="1545021"/>
            <a:ext cx="51395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Caliph </a:t>
            </a:r>
          </a:p>
          <a:p>
            <a:r>
              <a:rPr lang="en-GB" sz="5400" dirty="0" smtClean="0">
                <a:solidFill>
                  <a:schemeClr val="bg1"/>
                </a:solidFill>
              </a:rPr>
              <a:t>Harun al-Rashid</a:t>
            </a:r>
            <a:endParaRPr lang="en-GB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8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1001inventions.com/wp-content/uploads/2019/03/house-of-wisdom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23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Stream Aladdin - Arabian Nights by Malheur | Listen online for free on  SoundClou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11076" cy="591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sborne Illustrated Arabian Nigh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2829">
            <a:off x="5122305" y="739148"/>
            <a:ext cx="4348147" cy="561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251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Inventions from Medieval Islamic World…..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1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AC017A8-7A4E-934A-994E-804CE2A12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17" y="340878"/>
            <a:ext cx="3716770" cy="371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mbra Wobble Chess Set Walnut: Amazon.co.uk: Kitchen &amp; Home">
            <a:extLst>
              <a:ext uri="{FF2B5EF4-FFF2-40B4-BE49-F238E27FC236}">
                <a16:creationId xmlns:a16="http://schemas.microsoft.com/office/drawing/2014/main" id="{E5323766-A8B6-C945-A0C3-8AD6DD94C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7" y="1027112"/>
            <a:ext cx="5117668" cy="287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aring for your fountain pen - Blog">
            <a:extLst>
              <a:ext uri="{FF2B5EF4-FFF2-40B4-BE49-F238E27FC236}">
                <a16:creationId xmlns:a16="http://schemas.microsoft.com/office/drawing/2014/main" id="{D26A465A-7031-CF4D-AADA-D03B5521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838700"/>
            <a:ext cx="40386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elos Bio Organic Honey Soap - Speick.co.uk">
            <a:extLst>
              <a:ext uri="{FF2B5EF4-FFF2-40B4-BE49-F238E27FC236}">
                <a16:creationId xmlns:a16="http://schemas.microsoft.com/office/drawing/2014/main" id="{988CEB6B-F77A-204C-AEBC-29907B11B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299" y="3624262"/>
            <a:ext cx="2762251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heque Book Illustration - Twinkl">
            <a:extLst>
              <a:ext uri="{FF2B5EF4-FFF2-40B4-BE49-F238E27FC236}">
                <a16:creationId xmlns:a16="http://schemas.microsoft.com/office/drawing/2014/main" id="{B2B6C621-69B1-E040-9977-43F911C93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4121943"/>
            <a:ext cx="4243387" cy="212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98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2.bp.blogspot.com/-X7Dr5JuQPzk/VpdfuI-R3mI/AAAAAAAAAbs/7Xy2L8SsiRY/s1600/Map%2Bof%2BSpread%2Bof%2BIslam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2"/>
          <a:stretch/>
        </p:blipFill>
        <p:spPr bwMode="auto">
          <a:xfrm>
            <a:off x="1603296" y="753537"/>
            <a:ext cx="8723118" cy="497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Melos Bio Organic Honey Soap - Speick.co.uk">
            <a:extLst>
              <a:ext uri="{FF2B5EF4-FFF2-40B4-BE49-F238E27FC236}">
                <a16:creationId xmlns:a16="http://schemas.microsoft.com/office/drawing/2014/main" id="{988CEB6B-F77A-204C-AEBC-29907B11B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931"/>
            <a:ext cx="2762251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aring for your fountain pen - Blog">
            <a:extLst>
              <a:ext uri="{FF2B5EF4-FFF2-40B4-BE49-F238E27FC236}">
                <a16:creationId xmlns:a16="http://schemas.microsoft.com/office/drawing/2014/main" id="{D26A465A-7031-CF4D-AADA-D03B5521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19" y="3709157"/>
            <a:ext cx="3724604" cy="186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AC017A8-7A4E-934A-994E-804CE2A12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798" y="3082453"/>
            <a:ext cx="2657155" cy="265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heque Book Illustration - Twinkl">
            <a:extLst>
              <a:ext uri="{FF2B5EF4-FFF2-40B4-BE49-F238E27FC236}">
                <a16:creationId xmlns:a16="http://schemas.microsoft.com/office/drawing/2014/main" id="{B2B6C621-69B1-E040-9977-43F911C93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193" y="363814"/>
            <a:ext cx="3557517" cy="177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Umbra Wobble Chess Set Walnut: Amazon.co.uk: Kitchen &amp; Home">
            <a:extLst>
              <a:ext uri="{FF2B5EF4-FFF2-40B4-BE49-F238E27FC236}">
                <a16:creationId xmlns:a16="http://schemas.microsoft.com/office/drawing/2014/main" id="{E5323766-A8B6-C945-A0C3-8AD6DD94C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24" b="898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305" y="5253648"/>
            <a:ext cx="3097099" cy="173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2270234" y="1718441"/>
            <a:ext cx="630621" cy="4241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720662" y="4020207"/>
            <a:ext cx="2065283" cy="5990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646276" y="4640308"/>
            <a:ext cx="2504675" cy="6133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378262" y="1930507"/>
            <a:ext cx="1520351" cy="13129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060845" y="3243457"/>
            <a:ext cx="1128231" cy="232800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60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EF025-FB04-4A42-83FF-526D65737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5325"/>
            <a:ext cx="10515600" cy="1325563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Gallery Tour</a:t>
            </a:r>
          </a:p>
        </p:txBody>
      </p:sp>
    </p:spTree>
    <p:extLst>
      <p:ext uri="{BB962C8B-B14F-4D97-AF65-F5344CB8AC3E}">
        <p14:creationId xmlns:p14="http://schemas.microsoft.com/office/powerpoint/2010/main" val="209349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41</Words>
  <Application>Microsoft Office PowerPoint</Application>
  <PresentationFormat>Widescreen</PresentationFormat>
  <Paragraphs>10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Inventions from Medieval Islamic World…..</vt:lpstr>
      <vt:lpstr>PowerPoint Presentation</vt:lpstr>
      <vt:lpstr>PowerPoint Presentation</vt:lpstr>
      <vt:lpstr>Gallery Tour</vt:lpstr>
      <vt:lpstr>Activity 1:   Name the object</vt:lpstr>
      <vt:lpstr>PowerPoint Presentation</vt:lpstr>
      <vt:lpstr>PowerPoint Presentation</vt:lpstr>
      <vt:lpstr>PowerPoint Presentation</vt:lpstr>
      <vt:lpstr>Ibn al-Haytham</vt:lpstr>
      <vt:lpstr>PowerPoint Presentation</vt:lpstr>
      <vt:lpstr>PowerPoint Presentation</vt:lpstr>
      <vt:lpstr>PowerPoint Presentation</vt:lpstr>
      <vt:lpstr>PowerPoint Presentation</vt:lpstr>
      <vt:lpstr>Activity 2:   Make a pin hole camera</vt:lpstr>
      <vt:lpstr>You will need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KS2  Early Islamic Civilsation</dc:title>
  <dc:creator>Helen Pooley</dc:creator>
  <cp:lastModifiedBy>Helen Pooley</cp:lastModifiedBy>
  <cp:revision>25</cp:revision>
  <dcterms:created xsi:type="dcterms:W3CDTF">2021-03-10T13:12:00Z</dcterms:created>
  <dcterms:modified xsi:type="dcterms:W3CDTF">2023-01-24T09:30:35Z</dcterms:modified>
</cp:coreProperties>
</file>